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2"/>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34" r:id="rId15"/>
    <p:sldId id="459" r:id="rId16"/>
    <p:sldId id="460" r:id="rId17"/>
    <p:sldId id="384" r:id="rId18"/>
    <p:sldId id="472" r:id="rId19"/>
    <p:sldId id="491" r:id="rId20"/>
    <p:sldId id="496" r:id="rId21"/>
    <p:sldId id="484" r:id="rId22"/>
    <p:sldId id="483" r:id="rId23"/>
    <p:sldId id="482" r:id="rId24"/>
    <p:sldId id="474" r:id="rId25"/>
    <p:sldId id="504" r:id="rId26"/>
    <p:sldId id="511" r:id="rId27"/>
    <p:sldId id="505" r:id="rId28"/>
    <p:sldId id="506" r:id="rId29"/>
    <p:sldId id="515" r:id="rId30"/>
    <p:sldId id="507" r:id="rId31"/>
    <p:sldId id="512" r:id="rId32"/>
    <p:sldId id="508" r:id="rId33"/>
    <p:sldId id="514" r:id="rId34"/>
    <p:sldId id="509" r:id="rId35"/>
    <p:sldId id="497" r:id="rId36"/>
    <p:sldId id="486" r:id="rId37"/>
    <p:sldId id="385" r:id="rId38"/>
    <p:sldId id="424" r:id="rId39"/>
    <p:sldId id="471" r:id="rId40"/>
    <p:sldId id="408" r:id="rId41"/>
    <p:sldId id="425" r:id="rId42"/>
    <p:sldId id="487" r:id="rId43"/>
    <p:sldId id="397" r:id="rId44"/>
    <p:sldId id="489" r:id="rId45"/>
    <p:sldId id="488" r:id="rId46"/>
    <p:sldId id="495" r:id="rId47"/>
    <p:sldId id="470" r:id="rId48"/>
    <p:sldId id="492" r:id="rId49"/>
    <p:sldId id="494" r:id="rId50"/>
    <p:sldId id="279" r:id="rId51"/>
  </p:sldIdLst>
  <p:sldSz cx="9144000" cy="6858000" type="screen4x3"/>
  <p:notesSz cx="6858000" cy="9144000"/>
  <p:embeddedFontLst>
    <p:embeddedFont>
      <p:font typeface="Sniglet" panose="020B0604020202020204" charset="0"/>
      <p:regular r:id="rId53"/>
    </p:embeddedFont>
    <p:embeddedFont>
      <p:font typeface="Dosis"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927" autoAdjust="0"/>
  </p:normalViewPr>
  <p:slideViewPr>
    <p:cSldViewPr>
      <p:cViewPr varScale="1">
        <p:scale>
          <a:sx n="70" d="100"/>
          <a:sy n="70" d="100"/>
        </p:scale>
        <p:origin x="-1843"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a:t>
            </a:r>
            <a:r>
              <a:rPr lang="es-ES" baseline="0" dirty="0"/>
              <a:t> </a:t>
            </a:r>
            <a:r>
              <a:rPr lang="es-ES" baseline="0" dirty="0" err="1"/>
              <a:t>worse</a:t>
            </a:r>
            <a:r>
              <a:rPr lang="es-ES" baseline="0" dirty="0"/>
              <a:t> </a:t>
            </a:r>
            <a:r>
              <a:rPr lang="es-ES" baseline="0" dirty="0" err="1"/>
              <a:t>than</a:t>
            </a:r>
            <a:r>
              <a:rPr lang="es-ES" baseline="0" dirty="0"/>
              <a:t> Digital </a:t>
            </a:r>
            <a:r>
              <a:rPr lang="es-ES" baseline="0" dirty="0" err="1"/>
              <a:t>Ocean</a:t>
            </a:r>
            <a:r>
              <a:rPr lang="es-ES" baseline="0" dirty="0"/>
              <a:t> in </a:t>
            </a:r>
            <a:r>
              <a:rPr lang="es-ES" baseline="0" dirty="0" err="1"/>
              <a:t>many</a:t>
            </a:r>
            <a:r>
              <a:rPr lang="es-ES" baseline="0" dirty="0"/>
              <a:t>  </a:t>
            </a:r>
            <a:r>
              <a:rPr lang="es-ES" baseline="0" dirty="0" err="1"/>
              <a:t>key</a:t>
            </a:r>
            <a:r>
              <a:rPr lang="es-ES" baseline="0" dirty="0"/>
              <a:t> </a:t>
            </a:r>
            <a:r>
              <a:rPr lang="es-ES" baseline="0" dirty="0" err="1"/>
              <a:t>features</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and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situación de estas tecnologías es la que mostramos en estas tablas. En ellas podemos ver el grado de riesgo y la situación de aprendizaje de ellas.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sprint anterior nos propusimos realizar una primera iteración sobre el sistema de ejercicios interactivos, permitiendo su creación por parte de un programador, así como la implementación de los CRUD básicos que íbamos a necesitar para nuestra aplicación. Ambas cosas las terminamos exitosamente.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este sprint ya 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analizado los problemas que hemos estado teniendo, dándoles</a:t>
            </a:r>
            <a:r>
              <a:rPr lang="es-ES" baseline="0" dirty="0" smtClean="0"/>
              <a:t> métricas y soluciones y analizando el resultado de su </a:t>
            </a:r>
            <a:r>
              <a:rPr lang="es-ES" baseline="0" dirty="0" smtClean="0"/>
              <a:t>aplicación, el cual veremos más adelante.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X horas por persona.</a:t>
            </a:r>
            <a:endParaRPr lang="es-ES" baseline="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interactivos, tanto en la parte de ejecución como en la de gráficas, para logar hacer persistir los ejercicios creados en la base de datos.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junto con Alejandro Román en la persistencia de los ejercicios interactivos, tanto en la parte de ejecución como en la de las gráficas.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Lo cual resulta en un total de X puntos de historia frente a un total de X esperados al final del sprint, aportando un rendimiento del X%, que es el esperado en estos momentos del sprint.</a:t>
            </a:r>
            <a:endParaRPr lang="es-E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Lo cual resulta en un total de X puntos de historia frente a un total de X esperados al final del sprint, aportando un rendimiento del X%, que es el esperado en estos momentos del sprint.</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Django y en el testeo de las funcionalidades que se han ido completando. Lo cual resulta en un total de X puntos de historia frente a un total de X esperados al final del sprint, aportando un rendimiento del X%, que es el esperado en estos momentos del sprint.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a:t>
            </a:r>
            <a:r>
              <a:rPr lang="es-ES" baseline="0" dirty="0" smtClean="0"/>
              <a:t>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XX SP frente a los XX iniciales, lo cual indica que vamos mejor de lo esperado en este sprint.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XX SP de los XX totales, indicando que también vamos más adelantados en el proyecto de lo esperado.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a:t>
            </a:r>
            <a:r>
              <a:rPr lang="es-ES" baseline="0" dirty="0" smtClean="0"/>
              <a:t> </a:t>
            </a:r>
            <a:r>
              <a:rPr lang="es-ES" baseline="0" dirty="0" smtClean="0"/>
              <a:t>también estamos </a:t>
            </a:r>
            <a:r>
              <a:rPr lang="es-ES" baseline="0" dirty="0" smtClean="0"/>
              <a:t>tratando también los problemas que nos han surgido, de los cuales el primero de ellos ha sido que nos era </a:t>
            </a:r>
            <a:r>
              <a:rPr lang="es-ES" baseline="0" dirty="0" err="1" smtClean="0"/>
              <a:t>dificil</a:t>
            </a:r>
            <a:r>
              <a:rPr lang="es-ES" baseline="0" dirty="0" smtClean="0"/>
              <a:t> identificar los problemas que íbamos teniendo. Para solucionarlo creamos en el </a:t>
            </a:r>
            <a:r>
              <a:rPr lang="es-ES" baseline="0" dirty="0" err="1" smtClean="0"/>
              <a:t>spint</a:t>
            </a:r>
            <a:r>
              <a:rPr lang="es-ES" baseline="0" dirty="0" smtClean="0"/>
              <a:t> anterior un documento en el que ir apuntando los problemas que van surgiendo, midiendo el número de problemas identificados por semana. El resultado de aplicar esta solución es  que ha aumentado el número de problemas identificados, además de que nos resulta más sencillo verlos.</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Otro problema eran nuestras irregulares estimaciones que resultaban</a:t>
            </a:r>
            <a:r>
              <a:rPr lang="es-ES" baseline="0" dirty="0" smtClean="0"/>
              <a:t> en inversiones desequilibradas de tiempo para cada miembro del equipo. Esto lo solucionamos estimando cada requisito y sus tareas con una serie de puntos de historia, de tal forma que el reparto de tareas sea más equilibrado, midiendo así la desviación de cada miembro con respecto a sus estimaciones. El resultado ha sido una cada vez menor desviación y descompensación en las horas de trabajo de cada miembro, aunque aún debemos pulir más este sistema.</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problema, según el cual los canales de comunicación que tenía el equipo quedaban temporalmente deshabilitados por problemas técnicos. Para evitar que esto se repitiese, hemos decidido establecer nuevos canales alternativos, midiendo así el número de veces que queda el grupo incomunicado. El resultado de aplicar esta solución es que ya el grupo siempre está comunicado, pase lo que pase.</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testo 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surgiendo.</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por último, continuaremos</a:t>
            </a:r>
            <a:r>
              <a:rPr lang="es-ES" baseline="0" dirty="0" smtClean="0"/>
              <a:t> con el análisis de problemas y soluciones en este </a:t>
            </a:r>
            <a:r>
              <a:rPr lang="es-ES" baseline="0" smtClean="0"/>
              <a:t>último sprint.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9.gif"/><Relationship Id="rId5"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13.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7.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1.png"/><Relationship Id="rId4"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461515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6" y="271507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480425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2793" y="280452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378166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Tree>
    <p:extLst>
      <p:ext uri="{BB962C8B-B14F-4D97-AF65-F5344CB8AC3E}">
        <p14:creationId xmlns:p14="http://schemas.microsoft.com/office/powerpoint/2010/main" val="3145184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X h</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1999737"/>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554" y="2861815"/>
            <a:ext cx="916885" cy="916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98" y="4071122"/>
            <a:ext cx="1358957" cy="941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71893" y="3091451"/>
            <a:ext cx="1683141" cy="45760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2300550"/>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52566194"/>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200" b="0" dirty="0" smtClean="0">
                          <a:solidFill>
                            <a:srgbClr val="3D4965"/>
                          </a:solidFill>
                          <a:latin typeface="Dosis"/>
                          <a:ea typeface="Dosis"/>
                          <a:cs typeface="Dosis"/>
                          <a:sym typeface="Dosis"/>
                        </a:rPr>
                        <a:t>X/X SP, X%</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2755013"/>
            <a:ext cx="1120589" cy="112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189456178"/>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3"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388" y="2861815"/>
            <a:ext cx="916885" cy="916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049" y="4077072"/>
            <a:ext cx="1358957" cy="941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31806">
            <a:off x="256041" y="3091454"/>
            <a:ext cx="1683141" cy="45760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27185415"/>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87049859"/>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3071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71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230161">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987" y="2714953"/>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65" y="3047840"/>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813216" y="3768277"/>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8"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5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53738064"/>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8457219"/>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371" y="2731044"/>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049" y="3063931"/>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820600" y="3784368"/>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1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008911882"/>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72640726"/>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371" y="2731044"/>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049" y="3063931"/>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820600" y="3784368"/>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0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3474551"/>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69" y="2744126"/>
            <a:ext cx="2078220" cy="1079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€31,25%, </a:t>
            </a:r>
            <a:r>
              <a:rPr lang="en" sz="4000" dirty="0">
                <a:solidFill>
                  <a:srgbClr val="C55A11"/>
                </a:solidFill>
              </a:rPr>
              <a:t>31,25%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€35%, </a:t>
            </a:r>
            <a:r>
              <a:rPr lang="en" sz="4000" dirty="0">
                <a:solidFill>
                  <a:srgbClr val="C55A11"/>
                </a:solidFill>
              </a:rPr>
              <a:t>43% h</a:t>
            </a: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€10,2K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486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Tree>
    <p:extLst>
      <p:ext uri="{BB962C8B-B14F-4D97-AF65-F5344CB8AC3E}">
        <p14:creationId xmlns:p14="http://schemas.microsoft.com/office/powerpoint/2010/main" val="3103007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413061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2050" name="Picture 2" descr="Resultado de imagen de Communica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38" y="2240038"/>
            <a:ext cx="3523285" cy="3523285"/>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80"/>
          <p:cNvSpPr txBox="1">
            <a:spLocks/>
          </p:cNvSpPr>
          <p:nvPr/>
        </p:nvSpPr>
        <p:spPr>
          <a:xfrm>
            <a:off x="5013257" y="2813548"/>
            <a:ext cx="3491462" cy="2376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6600" dirty="0" smtClean="0"/>
              <a:t>More </a:t>
            </a:r>
          </a:p>
          <a:p>
            <a:pPr marL="0" indent="0" algn="ctr">
              <a:buFont typeface="Dosis"/>
              <a:buNone/>
            </a:pPr>
            <a:r>
              <a:rPr lang="es-ES" sz="6600" dirty="0" err="1" smtClean="0"/>
              <a:t>Channels</a:t>
            </a:r>
            <a:endParaRPr lang="es-ES" sz="6600" dirty="0"/>
          </a:p>
          <a:p>
            <a:pPr marL="0" indent="0">
              <a:buFont typeface="Dosis"/>
              <a:buNone/>
            </a:pPr>
            <a:endParaRPr lang="es-ES" sz="3000" dirty="0"/>
          </a:p>
        </p:txBody>
      </p:sp>
    </p:spTree>
    <p:extLst>
      <p:ext uri="{BB962C8B-B14F-4D97-AF65-F5344CB8AC3E}">
        <p14:creationId xmlns:p14="http://schemas.microsoft.com/office/powerpoint/2010/main" val="541683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09" y="3812439"/>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6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378166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159021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3010</TotalTime>
  <Words>2646</Words>
  <Application>Microsoft Office PowerPoint</Application>
  <PresentationFormat>Presentación en pantalla (4:3)</PresentationFormat>
  <Paragraphs>334</Paragraphs>
  <Slides>50</Slides>
  <Notes>50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Done</vt:lpstr>
      <vt:lpstr>Things Done</vt:lpstr>
      <vt:lpstr>Things Done</vt:lpstr>
      <vt:lpstr>Things Done</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vt:lpstr>
      <vt:lpstr>Things in Progress</vt:lpstr>
      <vt:lpstr>Things in Progress</vt:lpstr>
      <vt:lpstr>Things in Progress</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260</cp:revision>
  <dcterms:modified xsi:type="dcterms:W3CDTF">2018-04-04T15:38:57Z</dcterms:modified>
</cp:coreProperties>
</file>